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0" r:id="rId4"/>
    <p:sldId id="266" r:id="rId5"/>
    <p:sldId id="267" r:id="rId6"/>
    <p:sldId id="263" r:id="rId7"/>
    <p:sldId id="277" r:id="rId8"/>
    <p:sldId id="268" r:id="rId9"/>
    <p:sldId id="275" r:id="rId10"/>
    <p:sldId id="270" r:id="rId11"/>
    <p:sldId id="271" r:id="rId12"/>
    <p:sldId id="279" r:id="rId13"/>
    <p:sldId id="280" r:id="rId14"/>
    <p:sldId id="259" r:id="rId15"/>
    <p:sldId id="265" r:id="rId16"/>
    <p:sldId id="261" r:id="rId17"/>
    <p:sldId id="274" r:id="rId18"/>
    <p:sldId id="262" r:id="rId19"/>
    <p:sldId id="264" r:id="rId20"/>
    <p:sldId id="276" r:id="rId21"/>
    <p:sldId id="278" r:id="rId22"/>
    <p:sldId id="273" r:id="rId23"/>
    <p:sldId id="258" r:id="rId24"/>
    <p:sldId id="272" r:id="rId25"/>
    <p:sldId id="281" r:id="rId2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A"/>
    <a:srgbClr val="2C5884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1" autoAdjust="0"/>
    <p:restoredTop sz="95246" autoAdjust="0"/>
  </p:normalViewPr>
  <p:slideViewPr>
    <p:cSldViewPr>
      <p:cViewPr>
        <p:scale>
          <a:sx n="122" d="100"/>
          <a:sy n="122" d="100"/>
        </p:scale>
        <p:origin x="984" y="-10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E663C-0A2C-4756-8FB7-E0FBDAD98FE2}" type="datetimeFigureOut">
              <a:rPr lang="de-DE" smtClean="0"/>
              <a:t>28.03.17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Recognizing Urban POI with CNN | Andriy Zoryk | Computing in the Humanities | 2017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A880B-477D-42A8-B785-2BA1A2ED4C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313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8A67B-F6BB-4AE0-8E1E-4E4055D70510}" type="datetimeFigureOut">
              <a:rPr lang="de-DE" smtClean="0"/>
              <a:t>28.03.17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A4503-2D46-4C7D-8E7C-2A9846177993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4779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LeNet5 features can be summarized as:</a:t>
            </a:r>
          </a:p>
          <a:p>
            <a:r>
              <a:rPr lang="en-US" sz="1200" dirty="0" smtClean="0"/>
              <a:t>convolutional neural network use sequence of 3 layers: convolution, pooling, non-linearity (key feature)</a:t>
            </a:r>
          </a:p>
          <a:p>
            <a:r>
              <a:rPr lang="en-US" sz="1200" dirty="0" smtClean="0"/>
              <a:t>use convolution to extract spatial features</a:t>
            </a:r>
          </a:p>
          <a:p>
            <a:r>
              <a:rPr lang="en-US" sz="1200" dirty="0" smtClean="0"/>
              <a:t>subsample using spatial average of maps</a:t>
            </a:r>
          </a:p>
          <a:p>
            <a:r>
              <a:rPr lang="en-US" sz="1200" dirty="0" smtClean="0"/>
              <a:t>non-linearity in the form of </a:t>
            </a:r>
            <a:r>
              <a:rPr lang="en-US" sz="1200" dirty="0" err="1" smtClean="0"/>
              <a:t>tanh</a:t>
            </a:r>
            <a:r>
              <a:rPr lang="en-US" sz="1200" dirty="0" smtClean="0"/>
              <a:t> or </a:t>
            </a:r>
            <a:r>
              <a:rPr lang="en-US" sz="1200" dirty="0" err="1" smtClean="0"/>
              <a:t>sigmoids</a:t>
            </a:r>
            <a:endParaRPr lang="en-US" sz="1200" dirty="0" smtClean="0"/>
          </a:p>
          <a:p>
            <a:r>
              <a:rPr lang="en-US" sz="1200" dirty="0" smtClean="0"/>
              <a:t>multi-layer neural network (MLP) as final classifier</a:t>
            </a:r>
          </a:p>
          <a:p>
            <a:r>
              <a:rPr lang="en-US" sz="1200" dirty="0" smtClean="0"/>
              <a:t>sparse connection matrix between layers to avoid large computational cost</a:t>
            </a:r>
          </a:p>
          <a:p>
            <a:r>
              <a:rPr lang="en-US" sz="1200" dirty="0" smtClean="0"/>
              <a:t>In overall this network was the origin of much of the recent architectures, and a true inspiration for many people in the field.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A4503-2D46-4C7D-8E7C-2A9846177993}" type="slidenum">
              <a:rPr lang="de-DE" smtClean="0"/>
              <a:t>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344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248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4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91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3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474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113189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457200" y="2392369"/>
            <a:ext cx="404018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457200" y="3032131"/>
            <a:ext cx="4040188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2392369"/>
            <a:ext cx="404177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3032131"/>
            <a:ext cx="4041775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06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9870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80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100491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575050" y="1000108"/>
            <a:ext cx="5111750" cy="52864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166961"/>
            <a:ext cx="3008313" cy="41195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43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0814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1792288" y="1142983"/>
            <a:ext cx="5486400" cy="3584591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389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 descr="Powerpoint-english-02.g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10" descr="Powerpoint-english.g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>
            <a:fillRect/>
          </a:stretch>
        </p:blipFill>
        <p:spPr bwMode="hidden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14300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</a:t>
            </a:r>
            <a:br>
              <a:rPr lang="de-DE"/>
            </a:br>
            <a:r>
              <a:rPr lang="de-DE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590800"/>
            <a:ext cx="7467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7924800" y="6557963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de-DE" sz="900" dirty="0">
                <a:solidFill>
                  <a:srgbClr val="00407A"/>
                </a:solidFill>
                <a:latin typeface="Arial" charset="0"/>
                <a:cs typeface="+mn-cs"/>
              </a:rPr>
              <a:t>p. </a:t>
            </a:r>
            <a:fld id="{57CCA1A9-9FA9-49C1-B61E-09CDD9FC0E55}" type="slidenum">
              <a:rPr lang="de-DE" sz="900">
                <a:solidFill>
                  <a:srgbClr val="00407A"/>
                </a:solidFill>
                <a:latin typeface="Arial" charset="0"/>
                <a:cs typeface="+mn-cs"/>
              </a:rPr>
              <a:pPr algn="r">
                <a:defRPr/>
              </a:pPr>
              <a:t>‹Nr.›</a:t>
            </a:fld>
            <a:endParaRPr lang="de-DE" sz="900" dirty="0">
              <a:solidFill>
                <a:srgbClr val="00407A"/>
              </a:solidFill>
              <a:latin typeface="Arial" charset="0"/>
              <a:cs typeface="+mn-cs"/>
            </a:endParaRPr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152400" y="6557963"/>
            <a:ext cx="7543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Recognizing</a:t>
            </a:r>
            <a:r>
              <a:rPr lang="en-US" sz="900" baseline="0" noProof="0" dirty="0">
                <a:solidFill>
                  <a:srgbClr val="00407A"/>
                </a:solidFill>
                <a:latin typeface="Arial" charset="0"/>
                <a:cs typeface="+mn-cs"/>
              </a:rPr>
              <a:t> Urban POI with CNN</a:t>
            </a: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 | Andriy Zoryk | Computing in the Humanities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rafik 5" descr="Powerpoint-english-04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Grafik 6" descr="Powerpoint-english-03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600" y="2924944"/>
            <a:ext cx="5748338" cy="1584176"/>
          </a:xfrm>
        </p:spPr>
        <p:txBody>
          <a:bodyPr/>
          <a:lstStyle/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Master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thesis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Recognizing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Urban Points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Interests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Convolutional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Neural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Networks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725144"/>
            <a:ext cx="5748338" cy="788665"/>
          </a:xfrm>
        </p:spPr>
        <p:txBody>
          <a:bodyPr anchor="ctr"/>
          <a:lstStyle/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1st </a:t>
            </a:r>
            <a:r>
              <a:rPr lang="de-DE" sz="1400" dirty="0" err="1">
                <a:solidFill>
                  <a:srgbClr val="00407A"/>
                </a:solidFill>
                <a:cs typeface="Arial" charset="0"/>
              </a:rPr>
              <a:t>presentation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marL="342900" indent="-342900" algn="l">
              <a:buAutoNum type="arabicPeriod"/>
            </a:pP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Andri</a:t>
            </a:r>
            <a:r>
              <a:rPr lang="en-US" sz="1400" dirty="0">
                <a:solidFill>
                  <a:srgbClr val="00407A"/>
                </a:solidFill>
                <a:cs typeface="Arial" charset="0"/>
              </a:rPr>
              <a:t>y Zoryk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030576"/>
            <a:ext cx="7467600" cy="1143000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Sutskever</a:t>
            </a:r>
            <a:r>
              <a:rPr lang="en-US" dirty="0"/>
              <a:t>, Hinton 2012)</a:t>
            </a:r>
            <a:br>
              <a:rPr lang="en-US" dirty="0"/>
            </a:br>
            <a:r>
              <a:rPr lang="en-US" sz="2000" dirty="0"/>
              <a:t>ImageNet Classification with Deep CNN</a:t>
            </a:r>
            <a:endParaRPr lang="de-DE" sz="20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8" y="2061151"/>
            <a:ext cx="7467600" cy="2591985"/>
          </a:xfrm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19572" y="4750112"/>
            <a:ext cx="77048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Bigger model as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(7 hidden layers, 650,000 units, 60 Mio parameters)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More data (10**6 vs. 10**3 images)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GPU implementation (50x speedup over CPU). Trained on two GPU for a week.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372200" y="6145311"/>
            <a:ext cx="2480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Krizhevsky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2012] </a:t>
            </a:r>
          </a:p>
        </p:txBody>
      </p:sp>
    </p:spTree>
    <p:extLst>
      <p:ext uri="{BB962C8B-B14F-4D97-AF65-F5344CB8AC3E}">
        <p14:creationId xmlns:p14="http://schemas.microsoft.com/office/powerpoint/2010/main" val="393630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766248" cy="1493912"/>
          </a:xfrm>
        </p:spPr>
        <p:txBody>
          <a:bodyPr/>
          <a:lstStyle/>
          <a:p>
            <a:r>
              <a:rPr lang="en-US" dirty="0"/>
              <a:t>VGG-16, VGG-19 (</a:t>
            </a:r>
            <a:r>
              <a:rPr lang="en-US" dirty="0" err="1" smtClean="0"/>
              <a:t>Simonyan</a:t>
            </a:r>
            <a:r>
              <a:rPr lang="en-US" dirty="0" smtClean="0"/>
              <a:t>, </a:t>
            </a:r>
            <a:r>
              <a:rPr lang="en-US" dirty="0"/>
              <a:t>Zisserman, 2014)</a:t>
            </a:r>
            <a:br>
              <a:rPr lang="en-US" dirty="0"/>
            </a:br>
            <a:r>
              <a:rPr lang="en-US" sz="2000" dirty="0"/>
              <a:t>Very deep convolutional networks for large-scale image recognition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2324428"/>
            <a:ext cx="3096344" cy="3552844"/>
          </a:xfrm>
        </p:spPr>
        <p:txBody>
          <a:bodyPr/>
          <a:lstStyle/>
          <a:p>
            <a:r>
              <a:rPr lang="en-US" dirty="0"/>
              <a:t>16- and 19-layer network used by the VGG team in the ILSVRC-2014 competition</a:t>
            </a:r>
          </a:p>
          <a:p>
            <a:r>
              <a:rPr lang="en-US" dirty="0"/>
              <a:t>much smaller 3×3 filters in each convolutional layers</a:t>
            </a:r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01" y="2521613"/>
            <a:ext cx="5060047" cy="3125085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045111" y="6165304"/>
            <a:ext cx="3026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de-DE" sz="16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Simonyan</a:t>
            </a:r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de-DE" sz="16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Zisserman</a:t>
            </a:r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2014] </a:t>
            </a:r>
            <a:endParaRPr lang="de-DE" sz="1600" dirty="0">
              <a:solidFill>
                <a:schemeClr val="bg2">
                  <a:lumMod val="60000"/>
                  <a:lumOff val="4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0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5" y="1022257"/>
            <a:ext cx="7467600" cy="1143000"/>
          </a:xfrm>
        </p:spPr>
        <p:txBody>
          <a:bodyPr/>
          <a:lstStyle/>
          <a:p>
            <a:r>
              <a:rPr lang="de-DE" dirty="0" err="1" smtClean="0">
                <a:latin typeface="Helvetica" charset="0"/>
                <a:ea typeface="Helvetica" charset="0"/>
                <a:cs typeface="Helvetica" charset="0"/>
              </a:rPr>
              <a:t>Going</a:t>
            </a:r>
            <a:r>
              <a:rPr lang="de-DE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 smtClean="0">
                <a:latin typeface="Helvetica" charset="0"/>
                <a:ea typeface="Helvetica" charset="0"/>
                <a:cs typeface="Helvetica" charset="0"/>
              </a:rPr>
              <a:t>deeper</a:t>
            </a:r>
            <a:endParaRPr lang="de-DE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3" y="2041628"/>
            <a:ext cx="6994425" cy="4098585"/>
          </a:xfrm>
        </p:spPr>
      </p:pic>
      <p:sp>
        <p:nvSpPr>
          <p:cNvPr id="7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</a:t>
            </a:r>
            <a:r>
              <a:rPr lang="de-DE" kern="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kern="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is</a:t>
            </a:r>
            <a:r>
              <a:rPr lang="de-DE" kern="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CNN?</a:t>
            </a:r>
          </a:p>
        </p:txBody>
      </p:sp>
      <p:sp>
        <p:nvSpPr>
          <p:cNvPr id="5" name="Rechteck 4"/>
          <p:cNvSpPr/>
          <p:nvPr/>
        </p:nvSpPr>
        <p:spPr>
          <a:xfrm>
            <a:off x="6045111" y="6165304"/>
            <a:ext cx="2489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de-DE" sz="16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Kaiming</a:t>
            </a:r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He et al., </a:t>
            </a:r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2014] </a:t>
            </a:r>
            <a:endParaRPr lang="de-DE" sz="1600" dirty="0">
              <a:solidFill>
                <a:schemeClr val="bg2">
                  <a:lumMod val="60000"/>
                  <a:lumOff val="4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9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5" y="163379"/>
            <a:ext cx="2830017" cy="6179923"/>
          </a:xfrm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3203848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3059831" y="1259632"/>
            <a:ext cx="6084169" cy="14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err="1" smtClean="0">
                <a:latin typeface="Helvetica" charset="0"/>
                <a:ea typeface="Helvetica" charset="0"/>
                <a:cs typeface="Helvetica" charset="0"/>
              </a:rPr>
              <a:t>ResNet</a:t>
            </a:r>
            <a:r>
              <a:rPr lang="en-US" kern="0" dirty="0" smtClean="0">
                <a:latin typeface="Helvetica" charset="0"/>
                <a:ea typeface="Helvetica" charset="0"/>
                <a:cs typeface="Helvetica" charset="0"/>
              </a:rPr>
              <a:t> (He, Zhang, Ren, Sun, 2015)</a:t>
            </a:r>
            <a:br>
              <a:rPr lang="en-US" kern="0" dirty="0" smtClean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Deep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Residual Learning for Image Recognition</a:t>
            </a:r>
          </a:p>
          <a:p>
            <a:endParaRPr lang="de-DE" kern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045111" y="6165304"/>
            <a:ext cx="2489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de-DE" sz="16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Kaiming</a:t>
            </a:r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He et al., 2015] </a:t>
            </a:r>
            <a:endParaRPr lang="de-DE" sz="1600" dirty="0">
              <a:solidFill>
                <a:schemeClr val="bg2">
                  <a:lumMod val="60000"/>
                  <a:lumOff val="4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3207174" y="2381979"/>
            <a:ext cx="5181249" cy="355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m</a:t>
            </a:r>
            <a:r>
              <a:rPr lang="en-US" kern="0" dirty="0" smtClean="0"/>
              <a:t>ore efficient: </a:t>
            </a:r>
            <a:r>
              <a:rPr lang="en-US" dirty="0" smtClean="0"/>
              <a:t>3.6 </a:t>
            </a:r>
            <a:r>
              <a:rPr lang="en-US" dirty="0"/>
              <a:t>billion </a:t>
            </a:r>
            <a:r>
              <a:rPr lang="en-US" dirty="0" smtClean="0"/>
              <a:t>FLOPs comparing to 19.6 </a:t>
            </a:r>
            <a:r>
              <a:rPr lang="en-US" dirty="0"/>
              <a:t>billion </a:t>
            </a:r>
            <a:r>
              <a:rPr lang="en-US" dirty="0" smtClean="0"/>
              <a:t>FLOPs in VGG-19</a:t>
            </a:r>
            <a:endParaRPr lang="en-US" dirty="0"/>
          </a:p>
          <a:p>
            <a:endParaRPr lang="en-US" kern="0" dirty="0" smtClean="0"/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385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7584" y="1268760"/>
            <a:ext cx="7467600" cy="1143000"/>
          </a:xfrm>
        </p:spPr>
        <p:txBody>
          <a:bodyPr/>
          <a:lstStyle/>
          <a:p>
            <a:r>
              <a:rPr lang="en-US" dirty="0"/>
              <a:t>Im2GPS (Hays and </a:t>
            </a:r>
            <a:r>
              <a:rPr lang="en-US" dirty="0" err="1"/>
              <a:t>Efros</a:t>
            </a:r>
            <a:r>
              <a:rPr lang="en-US" dirty="0"/>
              <a:t>, 2008)</a:t>
            </a:r>
            <a:br>
              <a:rPr lang="en-US" dirty="0"/>
            </a:br>
            <a:r>
              <a:rPr lang="en-US" sz="2000" dirty="0"/>
              <a:t>estimating geographic information from a single image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80718" y="2132856"/>
            <a:ext cx="3575258" cy="4010788"/>
          </a:xfrm>
        </p:spPr>
        <p:txBody>
          <a:bodyPr/>
          <a:lstStyle/>
          <a:p>
            <a:r>
              <a:rPr lang="en-US" dirty="0"/>
              <a:t>one of the first approaches to geolocate random pictures </a:t>
            </a:r>
          </a:p>
          <a:p>
            <a:r>
              <a:rPr lang="en-US" dirty="0"/>
              <a:t>Dataset - over 6 million GPS-tagged images from the Internet</a:t>
            </a:r>
          </a:p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56176" y="6143644"/>
            <a:ext cx="1989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[Hays,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Efros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2008] </a:t>
            </a:r>
          </a:p>
        </p:txBody>
      </p:sp>
    </p:spTree>
    <p:extLst>
      <p:ext uri="{BB962C8B-B14F-4D97-AF65-F5344CB8AC3E}">
        <p14:creationId xmlns:p14="http://schemas.microsoft.com/office/powerpoint/2010/main" val="97041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3509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845840"/>
          </a:xfrm>
        </p:spPr>
        <p:txBody>
          <a:bodyPr/>
          <a:lstStyle/>
          <a:p>
            <a:r>
              <a:rPr lang="en-US" dirty="0"/>
              <a:t>IM2GPS visualization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635896" y="6237312"/>
            <a:ext cx="5376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http://graphics.cs.cmu.edu/projects/im2gps/results.html]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3" y="2500559"/>
            <a:ext cx="8462219" cy="17269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5" y="4340621"/>
            <a:ext cx="8451935" cy="172488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2055" y="1840468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Each result shows the query image, a montage of the top 16 nearest neighbors from the database, and three views of the Earth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1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64266" y="2332237"/>
            <a:ext cx="3748326" cy="4025934"/>
          </a:xfrm>
        </p:spPr>
        <p:txBody>
          <a:bodyPr/>
          <a:lstStyle/>
          <a:p>
            <a:r>
              <a:rPr lang="en-US" sz="1800" dirty="0"/>
              <a:t>main goal – localize any type of photo taken in any location,</a:t>
            </a:r>
          </a:p>
          <a:p>
            <a:r>
              <a:rPr lang="en-US" sz="1800" dirty="0"/>
              <a:t>classification problem,</a:t>
            </a:r>
          </a:p>
          <a:p>
            <a:r>
              <a:rPr lang="en-US" sz="1800" dirty="0"/>
              <a:t>the partitioning of the earth’s surface into set of non-overlapping cells,</a:t>
            </a:r>
          </a:p>
          <a:p>
            <a:r>
              <a:rPr lang="en-US" sz="1800" dirty="0"/>
              <a:t>dataset of 126M photos with </a:t>
            </a:r>
            <a:r>
              <a:rPr lang="en-US" sz="1800" dirty="0" err="1"/>
              <a:t>Exif</a:t>
            </a:r>
            <a:r>
              <a:rPr lang="en-US" sz="1800" dirty="0"/>
              <a:t> geolocations mined from all over the web,</a:t>
            </a:r>
          </a:p>
          <a:p>
            <a:r>
              <a:rPr lang="en-US" sz="1800" dirty="0"/>
              <a:t>using deep network and an LSTM architecture.</a:t>
            </a:r>
            <a:endParaRPr lang="de-DE" sz="1800" dirty="0"/>
          </a:p>
        </p:txBody>
      </p:sp>
      <p:sp>
        <p:nvSpPr>
          <p:cNvPr id="6" name="Rechteck 5"/>
          <p:cNvSpPr/>
          <p:nvPr/>
        </p:nvSpPr>
        <p:spPr>
          <a:xfrm>
            <a:off x="5076056" y="6143644"/>
            <a:ext cx="3599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7" y="2335542"/>
            <a:ext cx="3456386" cy="36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4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0790" y="2402632"/>
            <a:ext cx="7373870" cy="14279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Comparison of </a:t>
            </a:r>
            <a:r>
              <a:rPr lang="en-US" dirty="0" err="1"/>
              <a:t>PlaNet</a:t>
            </a:r>
            <a:r>
              <a:rPr lang="en-US" dirty="0"/>
              <a:t> with Im2GPS. Percentages are the fraction of images from the Im2GPS test set that were localized within the given radius.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572000" y="6143644"/>
            <a:ext cx="4103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93" y="3717032"/>
            <a:ext cx="7083063" cy="16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89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83568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67944" y="2420144"/>
            <a:ext cx="4392488" cy="3358480"/>
          </a:xfrm>
        </p:spPr>
        <p:txBody>
          <a:bodyPr/>
          <a:lstStyle/>
          <a:p>
            <a:r>
              <a:rPr lang="en-US" sz="1800" dirty="0"/>
              <a:t>classification problem</a:t>
            </a:r>
          </a:p>
          <a:p>
            <a:r>
              <a:rPr lang="en-US" sz="1800" dirty="0"/>
              <a:t>dataset of 100K photos taken from Google Street View in 10 different cities,</a:t>
            </a:r>
          </a:p>
          <a:p>
            <a:r>
              <a:rPr lang="de-DE" sz="1800" dirty="0"/>
              <a:t>was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r>
              <a:rPr lang="de-DE" sz="1800" dirty="0" err="1"/>
              <a:t>GoogLeNet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pretrained</a:t>
            </a:r>
            <a:r>
              <a:rPr lang="de-DE" sz="1800" dirty="0"/>
              <a:t> </a:t>
            </a:r>
            <a:r>
              <a:rPr lang="en-US" sz="1800" dirty="0"/>
              <a:t>on the Places205 dataset and the neural network </a:t>
            </a:r>
            <a:r>
              <a:rPr lang="de-DE" sz="1800" dirty="0" err="1"/>
              <a:t>library</a:t>
            </a:r>
            <a:r>
              <a:rPr lang="de-DE" sz="1800" dirty="0"/>
              <a:t> </a:t>
            </a:r>
            <a:r>
              <a:rPr lang="de-DE" sz="1800" dirty="0" err="1"/>
              <a:t>Caffe</a:t>
            </a:r>
            <a:endParaRPr lang="de-DE" sz="1800" dirty="0"/>
          </a:p>
          <a:p>
            <a:r>
              <a:rPr lang="de-DE" sz="1800" dirty="0" err="1"/>
              <a:t>LittlePlaNet</a:t>
            </a:r>
            <a:r>
              <a:rPr lang="de-DE" sz="1800" dirty="0"/>
              <a:t> </a:t>
            </a:r>
            <a:r>
              <a:rPr lang="de-DE" sz="1800" dirty="0" err="1"/>
              <a:t>achieves</a:t>
            </a:r>
            <a:r>
              <a:rPr lang="de-DE" sz="1800" dirty="0"/>
              <a:t> superhuman </a:t>
            </a:r>
            <a:r>
              <a:rPr lang="en-US" sz="1800" dirty="0"/>
              <a:t>accuracy on this dataset, at a surprisingly high 75%</a:t>
            </a:r>
            <a:endParaRPr lang="de-DE" sz="1800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83568" y="1315450"/>
            <a:ext cx="8054280" cy="1143000"/>
          </a:xfrm>
        </p:spPr>
        <p:txBody>
          <a:bodyPr/>
          <a:lstStyle/>
          <a:p>
            <a:r>
              <a:rPr lang="en-US" dirty="0"/>
              <a:t>Little </a:t>
            </a:r>
            <a:r>
              <a:rPr lang="en-US" dirty="0" err="1"/>
              <a:t>PlaNet</a:t>
            </a:r>
            <a:r>
              <a:rPr lang="en-US" dirty="0"/>
              <a:t> (Hershey, </a:t>
            </a:r>
            <a:r>
              <a:rPr lang="en-US" dirty="0" err="1"/>
              <a:t>Wulfe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Recognizing Cities from Street View Images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8880"/>
            <a:ext cx="3029274" cy="350100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55576" y="5834377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Randomized Street View Images from Four Cities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68144" y="6152525"/>
            <a:ext cx="3163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Hershey,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Wulfe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</p:spTree>
    <p:extLst>
      <p:ext uri="{BB962C8B-B14F-4D97-AF65-F5344CB8AC3E}">
        <p14:creationId xmlns:p14="http://schemas.microsoft.com/office/powerpoint/2010/main" val="811387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Main </a:t>
            </a:r>
            <a:r>
              <a:rPr lang="de-DE" kern="0" dirty="0" err="1">
                <a:solidFill>
                  <a:schemeClr val="bg1"/>
                </a:solidFill>
              </a:rPr>
              <a:t>tasks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framework</a:t>
            </a:r>
          </a:p>
          <a:p>
            <a:r>
              <a:rPr lang="en-US" dirty="0"/>
              <a:t>Use the GPU</a:t>
            </a:r>
          </a:p>
          <a:p>
            <a:r>
              <a:rPr lang="en-US" dirty="0"/>
              <a:t>Obtain a dataset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09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88840"/>
            <a:ext cx="7467600" cy="41548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CNN?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 smtClean="0"/>
              <a:t>works</a:t>
            </a:r>
            <a:endParaRPr lang="de-DE" dirty="0" smtClean="0"/>
          </a:p>
          <a:p>
            <a:pPr marL="457200" indent="-457200">
              <a:buFont typeface="+mj-lt"/>
              <a:buAutoNum type="arabicPeriod"/>
            </a:pPr>
            <a:r>
              <a:rPr lang="de-DE" dirty="0" smtClean="0"/>
              <a:t>Main </a:t>
            </a:r>
            <a:r>
              <a:rPr lang="de-DE" dirty="0" err="1" smtClean="0"/>
              <a:t>tasks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66267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Flickr</a:t>
            </a:r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StreetView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659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Chosen </a:t>
            </a:r>
            <a:r>
              <a:rPr lang="de-DE" dirty="0" err="1" smtClean="0"/>
              <a:t>methods</a:t>
            </a:r>
            <a:r>
              <a:rPr lang="de-DE" dirty="0" smtClean="0"/>
              <a:t>/</a:t>
            </a:r>
            <a:r>
              <a:rPr lang="de-DE" dirty="0" err="1" smtClean="0"/>
              <a:t>models</a:t>
            </a:r>
            <a:r>
              <a:rPr lang="de-DE" dirty="0" smtClean="0"/>
              <a:t>/</a:t>
            </a:r>
            <a:r>
              <a:rPr lang="de-DE" dirty="0" err="1" smtClean="0"/>
              <a:t>libraries</a:t>
            </a:r>
            <a:r>
              <a:rPr lang="de-DE" dirty="0" smtClean="0"/>
              <a:t>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GPU</a:t>
            </a:r>
            <a:endParaRPr lang="de-DE" dirty="0" smtClean="0"/>
          </a:p>
          <a:p>
            <a:r>
              <a:rPr lang="de-DE" dirty="0" smtClean="0"/>
              <a:t>Python</a:t>
            </a:r>
          </a:p>
          <a:p>
            <a:r>
              <a:rPr lang="de-DE" dirty="0" err="1" smtClean="0"/>
              <a:t>numpy</a:t>
            </a:r>
            <a:r>
              <a:rPr lang="de-DE" dirty="0" smtClean="0"/>
              <a:t>, </a:t>
            </a:r>
            <a:r>
              <a:rPr lang="de-DE" dirty="0" err="1" smtClean="0"/>
              <a:t>scikit</a:t>
            </a:r>
            <a:r>
              <a:rPr lang="de-DE" dirty="0" smtClean="0"/>
              <a:t>, </a:t>
            </a:r>
            <a:r>
              <a:rPr lang="de-DE" dirty="0" err="1" smtClean="0"/>
              <a:t>opencv</a:t>
            </a:r>
            <a:r>
              <a:rPr lang="de-DE" dirty="0" smtClean="0"/>
              <a:t> </a:t>
            </a:r>
            <a:r>
              <a:rPr lang="de-DE" dirty="0" err="1" smtClean="0"/>
              <a:t>modules</a:t>
            </a:r>
            <a:endParaRPr lang="de-DE" dirty="0" smtClean="0"/>
          </a:p>
          <a:p>
            <a:r>
              <a:rPr lang="en-US" dirty="0" err="1" smtClean="0"/>
              <a:t>Theano+Keras</a:t>
            </a:r>
            <a:r>
              <a:rPr lang="en-US" dirty="0" smtClean="0"/>
              <a:t> models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5860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framework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55" y="2348880"/>
            <a:ext cx="4254241" cy="3552825"/>
          </a:xfrm>
        </p:spPr>
      </p:pic>
      <p:sp>
        <p:nvSpPr>
          <p:cNvPr id="7" name="Rechteck 6"/>
          <p:cNvSpPr/>
          <p:nvPr/>
        </p:nvSpPr>
        <p:spPr>
          <a:xfrm>
            <a:off x="2771800" y="6162566"/>
            <a:ext cx="619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https://www.slideshare.net/didericksen/deep-learning-presentation] </a:t>
            </a:r>
          </a:p>
        </p:txBody>
      </p:sp>
    </p:spTree>
    <p:extLst>
      <p:ext uri="{BB962C8B-B14F-4D97-AF65-F5344CB8AC3E}">
        <p14:creationId xmlns:p14="http://schemas.microsoft.com/office/powerpoint/2010/main" val="1398661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780718" y="1700808"/>
            <a:ext cx="746760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Bamberger Dom</a:t>
            </a:r>
          </a:p>
          <a:p>
            <a:r>
              <a:rPr lang="en-US" kern="0" dirty="0" err="1"/>
              <a:t>Altes</a:t>
            </a:r>
            <a:r>
              <a:rPr lang="en-US" kern="0" dirty="0"/>
              <a:t> </a:t>
            </a:r>
            <a:r>
              <a:rPr lang="en-US" kern="0" dirty="0" err="1"/>
              <a:t>Rathaus</a:t>
            </a:r>
            <a:endParaRPr lang="en-US" kern="0" dirty="0"/>
          </a:p>
          <a:p>
            <a:r>
              <a:rPr lang="de-DE" kern="0" dirty="0"/>
              <a:t>Kloster Michelsberg</a:t>
            </a:r>
            <a:endParaRPr lang="en-US" kern="0" dirty="0"/>
          </a:p>
          <a:p>
            <a:r>
              <a:rPr lang="en-US" kern="0" dirty="0"/>
              <a:t>Klein </a:t>
            </a:r>
            <a:r>
              <a:rPr lang="en-US" kern="0" dirty="0" err="1"/>
              <a:t>Venedig</a:t>
            </a:r>
            <a:endParaRPr lang="en-US" kern="0" dirty="0"/>
          </a:p>
          <a:p>
            <a:r>
              <a:rPr lang="en-US" kern="0" dirty="0"/>
              <a:t>Altenburg</a:t>
            </a:r>
          </a:p>
          <a:p>
            <a:r>
              <a:rPr lang="en-US" kern="0" dirty="0"/>
              <a:t>Neue </a:t>
            </a:r>
            <a:r>
              <a:rPr lang="en-US" kern="0" dirty="0" err="1"/>
              <a:t>Residenz</a:t>
            </a:r>
            <a:endParaRPr lang="en-US" kern="0" dirty="0"/>
          </a:p>
          <a:p>
            <a:r>
              <a:rPr lang="en-US" kern="0" dirty="0"/>
              <a:t>Alte </a:t>
            </a:r>
            <a:r>
              <a:rPr lang="en-US" kern="0" dirty="0" err="1"/>
              <a:t>Hofhaltung</a:t>
            </a:r>
            <a:endParaRPr lang="de-DE" kern="0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>
                <a:solidFill>
                  <a:schemeClr val="bg1"/>
                </a:solidFill>
              </a:rPr>
              <a:t>Bamberg </a:t>
            </a:r>
            <a:r>
              <a:rPr lang="de-DE" sz="2400" dirty="0" err="1">
                <a:solidFill>
                  <a:schemeClr val="bg1"/>
                </a:solidFill>
              </a:rPr>
              <a:t>Cit</a:t>
            </a:r>
            <a:r>
              <a:rPr lang="en-US" sz="2400" dirty="0">
                <a:solidFill>
                  <a:schemeClr val="bg1"/>
                </a:solidFill>
              </a:rPr>
              <a:t>y Points of Interest	</a:t>
            </a:r>
            <a:endParaRPr lang="de-DE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22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268760"/>
            <a:ext cx="7982272" cy="5256584"/>
          </a:xfrm>
        </p:spPr>
        <p:txBody>
          <a:bodyPr/>
          <a:lstStyle/>
          <a:p>
            <a:pPr marL="0" indent="0" algn="just">
              <a:buNone/>
            </a:pP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Yann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LeCun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Leon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Bottou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Yoshua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Bengio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and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 Patrick 	Haffner. 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Gradient-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Based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Learning Applied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to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	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Document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Recognition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. 1998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J. Hays and A.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Efros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IM2GPS: estimating geographic 	information from a single image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 2008. </a:t>
            </a:r>
          </a:p>
          <a:p>
            <a:pPr marL="0" indent="0" algn="just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Alex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Krizhevsky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, Ilya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Sutskever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, Geoffrey E. Hinton.	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ImageNet Classification with Deep Convolutional 	Neural Networks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 2012</a:t>
            </a:r>
          </a:p>
          <a:p>
            <a:pPr marL="0" indent="0" algn="just">
              <a:buNone/>
            </a:pP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Tobias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Weyand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Ilya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Kostrikov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and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 James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Philbin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. 	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PlaNet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	-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Photo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Geolocation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Convolutional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Neural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	Networks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2016.</a:t>
            </a:r>
          </a:p>
          <a:p>
            <a:pPr marL="0" indent="0" algn="just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Hershey, D., &amp;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Wulfe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, B.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Recognizing Cities from Street 	View Images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 2016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0" indent="0" algn="just">
              <a:buNone/>
            </a:pPr>
            <a:r>
              <a:rPr lang="en-US" sz="2000" dirty="0"/>
              <a:t>Charles </a:t>
            </a:r>
            <a:r>
              <a:rPr lang="en-US" sz="2000" dirty="0" err="1" smtClean="0"/>
              <a:t>Ollion</a:t>
            </a:r>
            <a:r>
              <a:rPr lang="en-US" sz="2000" dirty="0" smtClean="0"/>
              <a:t>, Olivier </a:t>
            </a:r>
            <a:r>
              <a:rPr lang="en-US" sz="2000" dirty="0" err="1" smtClean="0"/>
              <a:t>Grisel</a:t>
            </a:r>
            <a:r>
              <a:rPr lang="en-US" sz="2000" dirty="0" smtClean="0"/>
              <a:t>. </a:t>
            </a:r>
            <a:r>
              <a:rPr lang="en-US" sz="2000" i="1" dirty="0" smtClean="0"/>
              <a:t>Convolutional neural networks.</a:t>
            </a:r>
            <a:r>
              <a:rPr lang="en-US" sz="2000" dirty="0" smtClean="0"/>
              <a:t> Presentation at Master </a:t>
            </a:r>
            <a:r>
              <a:rPr lang="en-US" sz="2000" dirty="0" err="1"/>
              <a:t>Datascience</a:t>
            </a:r>
            <a:r>
              <a:rPr lang="en-US" sz="2000" dirty="0"/>
              <a:t> </a:t>
            </a:r>
            <a:r>
              <a:rPr lang="en-US" sz="2000" dirty="0" err="1"/>
              <a:t>Université</a:t>
            </a:r>
            <a:r>
              <a:rPr lang="en-US" sz="2000" dirty="0"/>
              <a:t> Paris </a:t>
            </a:r>
            <a:r>
              <a:rPr lang="en-US" sz="2000" dirty="0" err="1" smtClean="0"/>
              <a:t>Saclay</a:t>
            </a:r>
            <a:r>
              <a:rPr lang="en-US" sz="2000" dirty="0" smtClean="0"/>
              <a:t>. 2017</a:t>
            </a:r>
          </a:p>
          <a:p>
            <a:pPr marL="0" indent="0" algn="just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m2dsupsdlclass.github.io/lectures-labs/slides/03_conv_nets/</a:t>
            </a:r>
            <a:endParaRPr lang="de-DE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6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6752"/>
            <a:ext cx="7467600" cy="4946892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8463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17214"/>
          <a:stretch/>
        </p:blipFill>
        <p:spPr>
          <a:xfrm>
            <a:off x="1753072" y="2521243"/>
            <a:ext cx="5472608" cy="3500437"/>
          </a:xfrm>
        </p:spPr>
      </p:pic>
      <p:sp>
        <p:nvSpPr>
          <p:cNvPr id="3" name="Textfeld 2"/>
          <p:cNvSpPr txBox="1"/>
          <p:nvPr/>
        </p:nvSpPr>
        <p:spPr>
          <a:xfrm>
            <a:off x="1331640" y="1412775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In smartphones, additional information is automatically captured, such as longitude and latitude of where the image was taken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868144" y="6206818"/>
            <a:ext cx="3015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ios.gadgethacks.com] </a:t>
            </a:r>
          </a:p>
        </p:txBody>
      </p:sp>
    </p:spTree>
    <p:extLst>
      <p:ext uri="{BB962C8B-B14F-4D97-AF65-F5344CB8AC3E}">
        <p14:creationId xmlns:p14="http://schemas.microsoft.com/office/powerpoint/2010/main" val="44875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97586"/>
            <a:ext cx="4737100" cy="3552825"/>
          </a:xfrm>
        </p:spPr>
      </p:pic>
      <p:sp>
        <p:nvSpPr>
          <p:cNvPr id="7" name="Rechteck 6"/>
          <p:cNvSpPr/>
          <p:nvPr/>
        </p:nvSpPr>
        <p:spPr>
          <a:xfrm>
            <a:off x="5292080" y="6165304"/>
            <a:ext cx="3288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commons.wikimedia.org]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652120" y="1988840"/>
            <a:ext cx="23762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Several manufacturers offer cameras with a built-in GPS receiver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Some digital cameras and camera phones support an external GPS receiver connected by cable, or inserted into the memory card slot or flash shoe.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755576" y="8463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43434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6444208" y="6163075"/>
            <a:ext cx="2481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robots.ox.ac.uk] </a:t>
            </a:r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3" y="2590800"/>
            <a:ext cx="5007114" cy="3552825"/>
          </a:xfr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247087"/>
            <a:ext cx="7467600" cy="1143000"/>
          </a:xfrm>
        </p:spPr>
        <p:txBody>
          <a:bodyPr/>
          <a:lstStyle/>
          <a:p>
            <a:pPr algn="ctr"/>
            <a:r>
              <a:rPr lang="de-DE" dirty="0" smtClean="0">
                <a:cs typeface="Arial" charset="0"/>
              </a:rPr>
              <a:t>Main </a:t>
            </a:r>
            <a:r>
              <a:rPr lang="de-DE" dirty="0" err="1" smtClean="0">
                <a:cs typeface="Arial" charset="0"/>
              </a:rPr>
              <a:t>goal</a:t>
            </a:r>
            <a:r>
              <a:rPr lang="de-DE" dirty="0" smtClean="0">
                <a:cs typeface="Arial" charset="0"/>
              </a:rPr>
              <a:t>: geotagging </a:t>
            </a:r>
            <a:r>
              <a:rPr lang="de-DE" dirty="0" err="1" smtClean="0">
                <a:cs typeface="Arial" charset="0"/>
              </a:rPr>
              <a:t>of</a:t>
            </a:r>
            <a:r>
              <a:rPr lang="de-DE" dirty="0" smtClean="0">
                <a:cs typeface="Arial" charset="0"/>
              </a:rPr>
              <a:t> </a:t>
            </a:r>
            <a:r>
              <a:rPr lang="de-DE" dirty="0" err="1" smtClean="0">
                <a:cs typeface="Arial" charset="0"/>
              </a:rPr>
              <a:t>images</a:t>
            </a:r>
            <a:r>
              <a:rPr lang="de-DE" dirty="0" smtClean="0">
                <a:cs typeface="Arial" charset="0"/>
              </a:rPr>
              <a:t> </a:t>
            </a:r>
            <a:r>
              <a:rPr lang="de-DE" dirty="0" err="1" smtClean="0">
                <a:cs typeface="Arial" charset="0"/>
              </a:rPr>
              <a:t>of</a:t>
            </a:r>
            <a:r>
              <a:rPr lang="de-DE" dirty="0" smtClean="0">
                <a:cs typeface="Arial" charset="0"/>
              </a:rPr>
              <a:t> Urban Points </a:t>
            </a:r>
            <a:r>
              <a:rPr lang="de-DE" dirty="0" err="1" smtClean="0">
                <a:cs typeface="Arial" charset="0"/>
              </a:rPr>
              <a:t>of</a:t>
            </a:r>
            <a:r>
              <a:rPr lang="de-DE" dirty="0" smtClean="0">
                <a:cs typeface="Arial" charset="0"/>
              </a:rPr>
              <a:t> </a:t>
            </a:r>
            <a:r>
              <a:rPr lang="de-DE" dirty="0" err="1" smtClean="0">
                <a:cs typeface="Arial" charset="0"/>
              </a:rPr>
              <a:t>Interests</a:t>
            </a:r>
            <a:r>
              <a:rPr lang="de-DE" dirty="0" smtClean="0">
                <a:cs typeface="Arial" charset="0"/>
              </a:rPr>
              <a:t> </a:t>
            </a:r>
            <a:r>
              <a:rPr lang="de-DE" dirty="0" err="1" smtClean="0">
                <a:cs typeface="Arial" charset="0"/>
              </a:rPr>
              <a:t>with</a:t>
            </a:r>
            <a:r>
              <a:rPr lang="de-DE" dirty="0" smtClean="0">
                <a:cs typeface="Arial" charset="0"/>
              </a:rPr>
              <a:t> </a:t>
            </a:r>
            <a:r>
              <a:rPr lang="de-DE" dirty="0" err="1" smtClean="0">
                <a:cs typeface="Arial" charset="0"/>
              </a:rPr>
              <a:t>Convolutional</a:t>
            </a:r>
            <a:r>
              <a:rPr lang="de-DE" dirty="0" smtClean="0">
                <a:cs typeface="Arial" charset="0"/>
              </a:rPr>
              <a:t> </a:t>
            </a:r>
            <a:r>
              <a:rPr lang="de-DE" dirty="0" err="1" smtClean="0">
                <a:cs typeface="Arial" charset="0"/>
              </a:rPr>
              <a:t>Neural</a:t>
            </a:r>
            <a:r>
              <a:rPr lang="de-DE" dirty="0" smtClean="0">
                <a:cs typeface="Arial" charset="0"/>
              </a:rPr>
              <a:t> Networks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755576" y="8463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0485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84984"/>
            <a:ext cx="7467600" cy="2552286"/>
          </a:xfrm>
        </p:spPr>
      </p:pic>
      <p:sp>
        <p:nvSpPr>
          <p:cNvPr id="6" name="Rechteck 5"/>
          <p:cNvSpPr/>
          <p:nvPr/>
        </p:nvSpPr>
        <p:spPr>
          <a:xfrm>
            <a:off x="5519807" y="6165304"/>
            <a:ext cx="3586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graphics.cs.cmu.edu]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721833" y="2348587"/>
            <a:ext cx="787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The name “convolutional neural network” indicates that the network employs a mathematical operation called convolution</a:t>
            </a: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21833" y="1209526"/>
            <a:ext cx="7645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Convolutional neural networks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sz="180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CNNs </a:t>
            </a:r>
            <a:r>
              <a:rPr lang="en-US" sz="180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en-US" sz="1800" b="1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ConvNets</a:t>
            </a:r>
            <a:r>
              <a:rPr lang="en-US" sz="1800" dirty="0" smtClean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1989)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are a specialized kind of neural network for processing data that has a known, grid-like topology. [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Goodfellow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Bengio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Courville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.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Deep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Learning, 2016]</a:t>
            </a:r>
            <a:endParaRPr lang="en-US" sz="1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1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convolution</a:t>
            </a:r>
            <a:r>
              <a:rPr lang="de-DE" dirty="0" smtClean="0"/>
              <a:t> on an </a:t>
            </a:r>
            <a:r>
              <a:rPr lang="de-DE" dirty="0" err="1" smtClean="0"/>
              <a:t>image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26" y="3068960"/>
            <a:ext cx="4279900" cy="2781300"/>
          </a:xfrm>
        </p:spPr>
      </p:pic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Rechteck 5"/>
          <p:cNvSpPr/>
          <p:nvPr/>
        </p:nvSpPr>
        <p:spPr>
          <a:xfrm>
            <a:off x="5724128" y="6165304"/>
            <a:ext cx="3073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graphics.cs.cmu.edu]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06523" y="2137615"/>
            <a:ext cx="728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Image: </a:t>
            </a:r>
            <a:r>
              <a:rPr lang="de-DE" dirty="0" smtClean="0">
                <a:latin typeface="Helvetica" charset="0"/>
                <a:ea typeface="Helvetica" charset="0"/>
                <a:cs typeface="Helvetica" charset="0"/>
              </a:rPr>
              <a:t>im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 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dimensions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 </a:t>
            </a:r>
            <a:r>
              <a:rPr lang="de-DE" dirty="0" smtClean="0">
                <a:latin typeface="Helvetica" charset="0"/>
                <a:ea typeface="Helvetica" charset="0"/>
                <a:cs typeface="Helvetica" charset="0"/>
              </a:rPr>
              <a:t>5×5</a:t>
            </a:r>
            <a:endParaRPr lang="de-DE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Kernel: </a:t>
            </a:r>
            <a:r>
              <a:rPr lang="de-DE" dirty="0" err="1" smtClean="0">
                <a:latin typeface="Helvetica" charset="0"/>
                <a:ea typeface="Helvetica" charset="0"/>
                <a:cs typeface="Helvetica" charset="0"/>
              </a:rPr>
              <a:t>k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 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dimensions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 3×3</a:t>
            </a:r>
          </a:p>
          <a:p>
            <a:endParaRPr lang="de-DE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Rechteck 5"/>
          <p:cNvSpPr/>
          <p:nvPr/>
        </p:nvSpPr>
        <p:spPr>
          <a:xfrm>
            <a:off x="6713933" y="6181639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</a:t>
            </a:r>
            <a:r>
              <a:rPr lang="de-DE" sz="1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1998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] 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9" y="2273315"/>
            <a:ext cx="7953179" cy="2311369"/>
          </a:xfrm>
        </p:spPr>
      </p:pic>
      <p:sp>
        <p:nvSpPr>
          <p:cNvPr id="3" name="Rechteck 2"/>
          <p:cNvSpPr/>
          <p:nvPr/>
        </p:nvSpPr>
        <p:spPr>
          <a:xfrm>
            <a:off x="1024672" y="4669307"/>
            <a:ext cx="70355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one </a:t>
            </a:r>
            <a:r>
              <a:rPr lang="en-US" sz="1400" dirty="0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of the very first convolutional neural </a:t>
            </a:r>
            <a:r>
              <a:rPr lang="en-US" sz="1400" dirty="0" smtClean="0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networks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pioneering </a:t>
            </a:r>
            <a:r>
              <a:rPr lang="en-US" sz="1400" dirty="0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work by Yann </a:t>
            </a:r>
            <a:r>
              <a:rPr lang="en-US" sz="1400" dirty="0" err="1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LeCun</a:t>
            </a:r>
            <a:r>
              <a:rPr lang="en-US" sz="1400" dirty="0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 was 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named LeNet5 </a:t>
            </a:r>
            <a:endParaRPr lang="en-US" sz="1400" dirty="0" smtClean="0">
              <a:solidFill>
                <a:srgbClr val="11111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consists of 7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layers: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</a:rPr>
              <a:t>Cx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: convolution layers with 5x5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filter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</a:rPr>
              <a:t>Sx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: subsampling (pooling)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layers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</a:rPr>
              <a:t>Fx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: fully-connected layers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982272" cy="1143000"/>
          </a:xfrm>
        </p:spPr>
        <p:txBody>
          <a:bodyPr/>
          <a:lstStyle/>
          <a:p>
            <a:r>
              <a:rPr lang="en-US" dirty="0"/>
              <a:t>LeNet5 (</a:t>
            </a:r>
            <a:r>
              <a:rPr lang="de-DE" dirty="0" err="1"/>
              <a:t>LeCun</a:t>
            </a:r>
            <a:r>
              <a:rPr lang="de-DE" dirty="0"/>
              <a:t>, </a:t>
            </a:r>
            <a:r>
              <a:rPr lang="de-DE" dirty="0" err="1"/>
              <a:t>Bottou</a:t>
            </a:r>
            <a:r>
              <a:rPr lang="de-DE" dirty="0"/>
              <a:t>, </a:t>
            </a:r>
            <a:r>
              <a:rPr lang="de-DE" dirty="0" err="1"/>
              <a:t>Bengio</a:t>
            </a:r>
            <a:r>
              <a:rPr lang="de-DE" dirty="0" smtClean="0"/>
              <a:t>, Haffner</a:t>
            </a:r>
            <a:r>
              <a:rPr lang="de-DE" dirty="0"/>
              <a:t>, </a:t>
            </a:r>
            <a:r>
              <a:rPr lang="en-US" dirty="0" smtClean="0"/>
              <a:t>1998)</a:t>
            </a:r>
            <a:br>
              <a:rPr lang="en-US" dirty="0" smtClean="0"/>
            </a:br>
            <a:r>
              <a:rPr lang="en-US" sz="2000" dirty="0" smtClean="0"/>
              <a:t>Convolutional Neural Network for digits recognition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85310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7523524" cy="4234072"/>
          </a:xfrm>
        </p:spPr>
      </p:pic>
      <p:sp>
        <p:nvSpPr>
          <p:cNvPr id="5" name="Rechteck 4"/>
          <p:cNvSpPr/>
          <p:nvPr/>
        </p:nvSpPr>
        <p:spPr>
          <a:xfrm>
            <a:off x="5508104" y="6165304"/>
            <a:ext cx="3163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https://blogs.nvidia.com] 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1562768833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_ohne_Titelbild_englisch">
  <a:themeElements>
    <a:clrScheme name="ub-cd-neu-v2-4 1">
      <a:dk1>
        <a:srgbClr val="000000"/>
      </a:dk1>
      <a:lt1>
        <a:srgbClr val="C8D0E2"/>
      </a:lt1>
      <a:dk2>
        <a:srgbClr val="00457D"/>
      </a:dk2>
      <a:lt2>
        <a:srgbClr val="808080"/>
      </a:lt2>
      <a:accent1>
        <a:srgbClr val="5D7FAA"/>
      </a:accent1>
      <a:accent2>
        <a:srgbClr val="97BF0D"/>
      </a:accent2>
      <a:accent3>
        <a:srgbClr val="E0E4EE"/>
      </a:accent3>
      <a:accent4>
        <a:srgbClr val="000000"/>
      </a:accent4>
      <a:accent5>
        <a:srgbClr val="B6C0D2"/>
      </a:accent5>
      <a:accent6>
        <a:srgbClr val="88AD0B"/>
      </a:accent6>
      <a:hlink>
        <a:srgbClr val="92A5C5"/>
      </a:hlink>
      <a:folHlink>
        <a:srgbClr val="C6D982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Vorlage_ohne_Titelbild_englisch</Template>
  <TotalTime>0</TotalTime>
  <Words>830</Words>
  <Application>Microsoft Macintosh PowerPoint</Application>
  <PresentationFormat>Bildschirmpräsentation (4:3)</PresentationFormat>
  <Paragraphs>131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 Unicode MS</vt:lpstr>
      <vt:lpstr>Calibri</vt:lpstr>
      <vt:lpstr>Courier New</vt:lpstr>
      <vt:lpstr>Helvetica</vt:lpstr>
      <vt:lpstr>Times New Roman</vt:lpstr>
      <vt:lpstr>UB Scala</vt:lpstr>
      <vt:lpstr>Wingdings</vt:lpstr>
      <vt:lpstr>Arial</vt:lpstr>
      <vt:lpstr>Vorlage_ohne_Titelbild_englisch</vt:lpstr>
      <vt:lpstr>Master thesis: Recognizing Urban Points of Interests with Convolutional Neural Networks</vt:lpstr>
      <vt:lpstr>PowerPoint-Präsentation</vt:lpstr>
      <vt:lpstr>PowerPoint-Präsentation</vt:lpstr>
      <vt:lpstr>PowerPoint-Präsentation</vt:lpstr>
      <vt:lpstr>Main goal: geotagging of images of Urban Points of Interests with Convolutional Neural Networks</vt:lpstr>
      <vt:lpstr>PowerPoint-Präsentation</vt:lpstr>
      <vt:lpstr>A convolution on an image</vt:lpstr>
      <vt:lpstr>LeNet5 (LeCun, Bottou, Bengio, Haffner, 1998) Convolutional Neural Network for digits recognition</vt:lpstr>
      <vt:lpstr>PowerPoint-Präsentation</vt:lpstr>
      <vt:lpstr>AlexNet (Krizhevsky, Sutskever, Hinton 2012) ImageNet Classification with Deep CNN</vt:lpstr>
      <vt:lpstr>VGG-16, VGG-19 (Simonyan, Zisserman, 2014) Very deep convolutional networks for large-scale image recognition </vt:lpstr>
      <vt:lpstr>Going deeper</vt:lpstr>
      <vt:lpstr>PowerPoint-Präsentation</vt:lpstr>
      <vt:lpstr>Im2GPS (Hays and Efros, 2008) estimating geographic information from a single image </vt:lpstr>
      <vt:lpstr>IM2GPS visualization</vt:lpstr>
      <vt:lpstr>PlaNet (Weyand, Kostrikov, Philbin, 2016)  Photo Geolocation with Convolutional Neural Networks </vt:lpstr>
      <vt:lpstr>PlaNet (Weyand, Kostrikov, Philbin, 2016)  Photo Geolocation with Convolutional Neural Networks </vt:lpstr>
      <vt:lpstr>Little PlaNet (Hershey, Wulfe, 2016)  Recognizing Cities from Street View Images </vt:lpstr>
      <vt:lpstr>PowerPoint-Präsentation</vt:lpstr>
      <vt:lpstr>PowerPoint-Präsentation</vt:lpstr>
      <vt:lpstr>Chosen methods/models/libraries </vt:lpstr>
      <vt:lpstr>Choose a framework</vt:lpstr>
      <vt:lpstr>PowerPoint-Präsentation</vt:lpstr>
      <vt:lpstr>PowerPoint-Präsentation</vt:lpstr>
      <vt:lpstr>PowerPoint-Präsentation</vt:lpstr>
    </vt:vector>
  </TitlesOfParts>
  <Company>Uni-Bamberg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Universität Bamberg</dc:creator>
  <cp:lastModifiedBy>Andriy Zoryk</cp:lastModifiedBy>
  <cp:revision>84</cp:revision>
  <dcterms:created xsi:type="dcterms:W3CDTF">2013-05-16T16:32:47Z</dcterms:created>
  <dcterms:modified xsi:type="dcterms:W3CDTF">2017-03-28T07:46:33Z</dcterms:modified>
</cp:coreProperties>
</file>